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8" r:id="rId4"/>
    <p:sldId id="259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142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1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6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28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1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88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5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0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77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FEC05-C0D3-4B79-B8CD-899E87655EE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09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F90D1-81C7-4A5A-93F7-A24A1E5FE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1259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/>
              <a:t>Team Maven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3F8D4-9912-4E02-A3F2-DB21A14EDF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352" y="3267456"/>
            <a:ext cx="9607296" cy="1990344"/>
          </a:xfrm>
        </p:spPr>
        <p:txBody>
          <a:bodyPr>
            <a:normAutofit/>
          </a:bodyPr>
          <a:lstStyle/>
          <a:p>
            <a:r>
              <a:rPr lang="en-US" sz="2800" dirty="0"/>
              <a:t>Matt Yee 	Kevin Li	</a:t>
            </a:r>
            <a:r>
              <a:rPr lang="en-US" sz="2800" dirty="0" err="1"/>
              <a:t>Micheal</a:t>
            </a:r>
            <a:r>
              <a:rPr lang="en-US" sz="2800" dirty="0"/>
              <a:t> Chung	</a:t>
            </a:r>
          </a:p>
          <a:p>
            <a:r>
              <a:rPr lang="en-US" sz="2800" dirty="0"/>
              <a:t>Michael Thompson	Budi P Chen		Benjamin De Jager</a:t>
            </a:r>
          </a:p>
          <a:p>
            <a:r>
              <a:rPr lang="en-US" sz="2800" dirty="0"/>
              <a:t>Isiah </a:t>
            </a:r>
            <a:r>
              <a:rPr lang="en-US" sz="2800" dirty="0" err="1"/>
              <a:t>Santala</a:t>
            </a:r>
            <a:r>
              <a:rPr lang="en-US" sz="2800" dirty="0"/>
              <a:t> 	Joshua C Elder</a:t>
            </a:r>
          </a:p>
        </p:txBody>
      </p:sp>
    </p:spTree>
    <p:extLst>
      <p:ext uri="{BB962C8B-B14F-4D97-AF65-F5344CB8AC3E}">
        <p14:creationId xmlns:p14="http://schemas.microsoft.com/office/powerpoint/2010/main" val="3842169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Need Better Data…</a:t>
            </a:r>
            <a:br>
              <a:rPr lang="en-US" dirty="0"/>
            </a:br>
            <a:r>
              <a:rPr lang="en-US" dirty="0"/>
              <a:t>…and more Pi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66862" y="1857769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information about temperature, pressure, and wind velocity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0EEFB31-3817-48E2-A17C-128BCDC72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909"/>
          <a:stretch/>
        </p:blipFill>
        <p:spPr>
          <a:xfrm>
            <a:off x="434884" y="2774475"/>
            <a:ext cx="12195217" cy="5232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020C45-E777-48AD-B1CA-F8031DC60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4" t="44147" r="6418" b="8192"/>
          <a:stretch/>
        </p:blipFill>
        <p:spPr>
          <a:xfrm>
            <a:off x="434883" y="3297695"/>
            <a:ext cx="11837247" cy="3072283"/>
          </a:xfrm>
          <a:prstGeom prst="rect">
            <a:avLst/>
          </a:prstGeom>
        </p:spPr>
      </p:pic>
      <p:pic>
        <p:nvPicPr>
          <p:cNvPr id="20" name="Picture 2" descr="Image result for raspberry pi devices">
            <a:extLst>
              <a:ext uri="{FF2B5EF4-FFF2-40B4-BE49-F238E27FC236}">
                <a16:creationId xmlns:a16="http://schemas.microsoft.com/office/drawing/2014/main" id="{97CAB5B8-4087-41ED-9705-BD382BD1F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2077" y="949941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raspberry pi devices">
            <a:extLst>
              <a:ext uri="{FF2B5EF4-FFF2-40B4-BE49-F238E27FC236}">
                <a16:creationId xmlns:a16="http://schemas.microsoft.com/office/drawing/2014/main" id="{38E78B0A-714B-4A49-BC05-9ABDC0322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4579" y="555427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raspberry pi devices">
            <a:extLst>
              <a:ext uri="{FF2B5EF4-FFF2-40B4-BE49-F238E27FC236}">
                <a16:creationId xmlns:a16="http://schemas.microsoft.com/office/drawing/2014/main" id="{096FADFE-7BA0-4D6E-A096-0B6B507F3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575" y="159546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Image result for raspberry pi devices">
            <a:extLst>
              <a:ext uri="{FF2B5EF4-FFF2-40B4-BE49-F238E27FC236}">
                <a16:creationId xmlns:a16="http://schemas.microsoft.com/office/drawing/2014/main" id="{5D673FF3-5AD2-46BF-8B41-701CDA2C9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851" y="949941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Image result for raspberry pi devices">
            <a:extLst>
              <a:ext uri="{FF2B5EF4-FFF2-40B4-BE49-F238E27FC236}">
                <a16:creationId xmlns:a16="http://schemas.microsoft.com/office/drawing/2014/main" id="{C02154FF-4525-4A31-860C-8A84F8889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353" y="555427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Image result for raspberry pi devices">
            <a:extLst>
              <a:ext uri="{FF2B5EF4-FFF2-40B4-BE49-F238E27FC236}">
                <a16:creationId xmlns:a16="http://schemas.microsoft.com/office/drawing/2014/main" id="{F1AC09F4-1497-4091-8AB2-80541B199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349" y="159546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Image result for raspberry pi devices">
            <a:extLst>
              <a:ext uri="{FF2B5EF4-FFF2-40B4-BE49-F238E27FC236}">
                <a16:creationId xmlns:a16="http://schemas.microsoft.com/office/drawing/2014/main" id="{217A49B3-DEAE-432C-BA75-C817003B7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711" y="951299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Image result for raspberry pi devices">
            <a:extLst>
              <a:ext uri="{FF2B5EF4-FFF2-40B4-BE49-F238E27FC236}">
                <a16:creationId xmlns:a16="http://schemas.microsoft.com/office/drawing/2014/main" id="{4C08C900-BD3A-4BA5-99FD-34BBA3C18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0213" y="556785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Image result for raspberry pi devices">
            <a:extLst>
              <a:ext uri="{FF2B5EF4-FFF2-40B4-BE49-F238E27FC236}">
                <a16:creationId xmlns:a16="http://schemas.microsoft.com/office/drawing/2014/main" id="{1537A3DE-35A9-4CA4-979F-7411DB9DD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209" y="160904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941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Need Better Data…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219958" y="1265642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information about temperature, pressure, and wind velocity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4401BB-3EA3-499E-B08A-38402C389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64" y="2048596"/>
            <a:ext cx="5404207" cy="4516712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EEF83228-C52B-4380-B6EC-21ABCBA934F9}"/>
              </a:ext>
            </a:extLst>
          </p:cNvPr>
          <p:cNvSpPr/>
          <p:nvPr/>
        </p:nvSpPr>
        <p:spPr>
          <a:xfrm>
            <a:off x="2650221" y="3124026"/>
            <a:ext cx="2587955" cy="232452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 descr="Image result for raspberry pi devices">
            <a:extLst>
              <a:ext uri="{FF2B5EF4-FFF2-40B4-BE49-F238E27FC236}">
                <a16:creationId xmlns:a16="http://schemas.microsoft.com/office/drawing/2014/main" id="{C9C4923C-D15A-44DF-B11F-C26BA6611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626" y="3809934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mage result for raspberry pi devices">
            <a:extLst>
              <a:ext uri="{FF2B5EF4-FFF2-40B4-BE49-F238E27FC236}">
                <a16:creationId xmlns:a16="http://schemas.microsoft.com/office/drawing/2014/main" id="{C64A56D2-A113-4097-9205-BB81229A1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803" y="4145142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mage result for raspberry pi devices">
            <a:extLst>
              <a:ext uri="{FF2B5EF4-FFF2-40B4-BE49-F238E27FC236}">
                <a16:creationId xmlns:a16="http://schemas.microsoft.com/office/drawing/2014/main" id="{C769FF58-AAFA-42B9-82E2-7BBDF373C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36" y="4480351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Image result for raspberry pi devices">
            <a:extLst>
              <a:ext uri="{FF2B5EF4-FFF2-40B4-BE49-F238E27FC236}">
                <a16:creationId xmlns:a16="http://schemas.microsoft.com/office/drawing/2014/main" id="{CAA93776-D9B3-4030-9838-BEBDD8432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9890" y="4829986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Image result for raspberry pi devices">
            <a:extLst>
              <a:ext uri="{FF2B5EF4-FFF2-40B4-BE49-F238E27FC236}">
                <a16:creationId xmlns:a16="http://schemas.microsoft.com/office/drawing/2014/main" id="{C14BC7D1-F546-4474-ADA8-028AA3479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981" y="5036299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Image result for raspberry pi devices">
            <a:extLst>
              <a:ext uri="{FF2B5EF4-FFF2-40B4-BE49-F238E27FC236}">
                <a16:creationId xmlns:a16="http://schemas.microsoft.com/office/drawing/2014/main" id="{929B4F04-0F54-4D34-BEEC-C9AA5A5B3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898" y="4713272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Image result for raspberry pi devices">
            <a:extLst>
              <a:ext uri="{FF2B5EF4-FFF2-40B4-BE49-F238E27FC236}">
                <a16:creationId xmlns:a16="http://schemas.microsoft.com/office/drawing/2014/main" id="{90571C78-ADD3-4073-8C7D-5525B39DE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275" y="5036299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Image result for raspberry pi devices">
            <a:extLst>
              <a:ext uri="{FF2B5EF4-FFF2-40B4-BE49-F238E27FC236}">
                <a16:creationId xmlns:a16="http://schemas.microsoft.com/office/drawing/2014/main" id="{EDED0D3B-8D80-4C78-894A-378BE9DFF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907" y="4362393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Image result for raspberry pi devices">
            <a:extLst>
              <a:ext uri="{FF2B5EF4-FFF2-40B4-BE49-F238E27FC236}">
                <a16:creationId xmlns:a16="http://schemas.microsoft.com/office/drawing/2014/main" id="{28C57499-7A2F-43F2-B064-D248B3D2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523" y="5036299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Image result for raspberry pi devices">
            <a:extLst>
              <a:ext uri="{FF2B5EF4-FFF2-40B4-BE49-F238E27FC236}">
                <a16:creationId xmlns:a16="http://schemas.microsoft.com/office/drawing/2014/main" id="{74C7565F-D5C4-497D-B47D-84E16AF9C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632" y="3611221"/>
            <a:ext cx="2552936" cy="150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Image result for raspberry pi devices">
            <a:extLst>
              <a:ext uri="{FF2B5EF4-FFF2-40B4-BE49-F238E27FC236}">
                <a16:creationId xmlns:a16="http://schemas.microsoft.com/office/drawing/2014/main" id="{38EBE1AC-4F2D-4AA4-BBB4-96A4E6FF9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629" y="3676041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Image result for raspberry pi devices">
            <a:extLst>
              <a:ext uri="{FF2B5EF4-FFF2-40B4-BE49-F238E27FC236}">
                <a16:creationId xmlns:a16="http://schemas.microsoft.com/office/drawing/2014/main" id="{E413906B-2783-4B2F-8C48-E342A9B22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050" y="3362475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Image result for raspberry pi devices">
            <a:extLst>
              <a:ext uri="{FF2B5EF4-FFF2-40B4-BE49-F238E27FC236}">
                <a16:creationId xmlns:a16="http://schemas.microsoft.com/office/drawing/2014/main" id="{8F0BEEEA-D6DC-4FD3-93F2-D659631E9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724" y="3362475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Image result for raspberry pi devices">
            <a:extLst>
              <a:ext uri="{FF2B5EF4-FFF2-40B4-BE49-F238E27FC236}">
                <a16:creationId xmlns:a16="http://schemas.microsoft.com/office/drawing/2014/main" id="{EA3C0109-A0D2-44C4-A4FF-3DD02674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427" y="3403953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Image result for raspberry pi devices">
            <a:extLst>
              <a:ext uri="{FF2B5EF4-FFF2-40B4-BE49-F238E27FC236}">
                <a16:creationId xmlns:a16="http://schemas.microsoft.com/office/drawing/2014/main" id="{98B346FA-0C87-40A3-83E3-3F0655B9A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045" y="4023092"/>
            <a:ext cx="346556" cy="2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8AD58-8B59-40E1-B70C-FA8C9B327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229" y="2140129"/>
            <a:ext cx="4752975" cy="4010025"/>
          </a:xfrm>
          <a:prstGeom prst="rect">
            <a:avLst/>
          </a:prstGeom>
        </p:spPr>
      </p:pic>
      <p:pic>
        <p:nvPicPr>
          <p:cNvPr id="3074" name="Picture 2" descr="Image result for firefighting drones">
            <a:extLst>
              <a:ext uri="{FF2B5EF4-FFF2-40B4-BE49-F238E27FC236}">
                <a16:creationId xmlns:a16="http://schemas.microsoft.com/office/drawing/2014/main" id="{5F777ED1-7CE6-43D6-BB39-B654F405F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9788" y="8978"/>
            <a:ext cx="2265488" cy="126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Image result for raspberry pi devices">
            <a:extLst>
              <a:ext uri="{FF2B5EF4-FFF2-40B4-BE49-F238E27FC236}">
                <a16:creationId xmlns:a16="http://schemas.microsoft.com/office/drawing/2014/main" id="{A09E47B3-1E56-4FB8-BE7E-EE0C56F58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1195" y="1174386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Image result for raspberry pi devices">
            <a:extLst>
              <a:ext uri="{FF2B5EF4-FFF2-40B4-BE49-F238E27FC236}">
                <a16:creationId xmlns:a16="http://schemas.microsoft.com/office/drawing/2014/main" id="{EA241D41-C56E-44D9-BEF0-786674C6C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5276" y="792624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Image result for raspberry pi devices">
            <a:extLst>
              <a:ext uri="{FF2B5EF4-FFF2-40B4-BE49-F238E27FC236}">
                <a16:creationId xmlns:a16="http://schemas.microsoft.com/office/drawing/2014/main" id="{D8B3F427-53D7-4DDC-8CA5-ABFD7094E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2152" y="964869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Image result for raspberry pi devices">
            <a:extLst>
              <a:ext uri="{FF2B5EF4-FFF2-40B4-BE49-F238E27FC236}">
                <a16:creationId xmlns:a16="http://schemas.microsoft.com/office/drawing/2014/main" id="{7A687980-3A49-463F-9F93-FC83E75E4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8414" y="789446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Image result for raspberry pi devices">
            <a:extLst>
              <a:ext uri="{FF2B5EF4-FFF2-40B4-BE49-F238E27FC236}">
                <a16:creationId xmlns:a16="http://schemas.microsoft.com/office/drawing/2014/main" id="{436B31C4-1C50-44DB-A719-103694B99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3343" y="596670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Image result for raspberry pi devices">
            <a:extLst>
              <a:ext uri="{FF2B5EF4-FFF2-40B4-BE49-F238E27FC236}">
                <a16:creationId xmlns:a16="http://schemas.microsoft.com/office/drawing/2014/main" id="{A73CE542-DBDE-4B23-942A-5FD149A4F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2294" y="964869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Image result for raspberry pi devices">
            <a:extLst>
              <a:ext uri="{FF2B5EF4-FFF2-40B4-BE49-F238E27FC236}">
                <a16:creationId xmlns:a16="http://schemas.microsoft.com/office/drawing/2014/main" id="{5D082C48-7E70-4B9D-9BDD-B31DBE252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1902" y="1174242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Image result for raspberry pi devices">
            <a:extLst>
              <a:ext uri="{FF2B5EF4-FFF2-40B4-BE49-F238E27FC236}">
                <a16:creationId xmlns:a16="http://schemas.microsoft.com/office/drawing/2014/main" id="{ECA32C22-AC67-4BF5-A5FF-8498A58D6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861" y="1171424"/>
            <a:ext cx="310142" cy="18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644E57-9E3F-4B66-96F9-31110034DC54}"/>
              </a:ext>
            </a:extLst>
          </p:cNvPr>
          <p:cNvCxnSpPr>
            <a:cxnSpLocks/>
          </p:cNvCxnSpPr>
          <p:nvPr/>
        </p:nvCxnSpPr>
        <p:spPr>
          <a:xfrm flipH="1">
            <a:off x="4059280" y="3988356"/>
            <a:ext cx="2626760" cy="35109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26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Need Better Data…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219958" y="1265642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information about temperature, pressure, and wind velocity</a:t>
            </a:r>
          </a:p>
        </p:txBody>
      </p:sp>
    </p:spTree>
    <p:extLst>
      <p:ext uri="{BB962C8B-B14F-4D97-AF65-F5344CB8AC3E}">
        <p14:creationId xmlns:p14="http://schemas.microsoft.com/office/powerpoint/2010/main" val="284978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595A5F-A3BC-47AE-83A4-E51556F62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322326"/>
            <a:ext cx="11045952" cy="621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03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3D7A21A2-3304-4656-BD73-55872FD7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623" y="3255185"/>
            <a:ext cx="4093305" cy="34210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Propagation – How Fires Spread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5897"/>
            <a:ext cx="10515600" cy="4351338"/>
          </a:xfrm>
        </p:spPr>
        <p:txBody>
          <a:bodyPr/>
          <a:lstStyle/>
          <a:p>
            <a:r>
              <a:rPr lang="en-US" dirty="0"/>
              <a:t>There are many, many, many, many variables…</a:t>
            </a:r>
          </a:p>
          <a:p>
            <a:r>
              <a:rPr lang="en-US" dirty="0"/>
              <a:t>Let’s look at two ways that fires can spread</a:t>
            </a:r>
          </a:p>
          <a:p>
            <a:pPr lvl="1"/>
            <a:r>
              <a:rPr lang="en-US" dirty="0"/>
              <a:t>Radiated heat increasing temperature of surrounding fuel source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831DE-0EB3-41EC-8A30-15C3657AE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06" y="3255185"/>
            <a:ext cx="3736654" cy="3421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C3C91-B9A3-451B-BC5A-4F4A6A3CF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3354" y="3255184"/>
            <a:ext cx="4005421" cy="34210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C95878-1189-4BBB-BC9A-940C1E46947C}"/>
              </a:ext>
            </a:extLst>
          </p:cNvPr>
          <p:cNvCxnSpPr>
            <a:cxnSpLocks/>
            <a:endCxn id="7" idx="7"/>
          </p:cNvCxnSpPr>
          <p:nvPr/>
        </p:nvCxnSpPr>
        <p:spPr>
          <a:xfrm flipV="1">
            <a:off x="10663815" y="4301053"/>
            <a:ext cx="770389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485932-AFC7-4A6F-8383-1638774B7B8A}"/>
              </a:ext>
            </a:extLst>
          </p:cNvPr>
          <p:cNvCxnSpPr>
            <a:cxnSpLocks/>
            <a:endCxn id="7" idx="5"/>
          </p:cNvCxnSpPr>
          <p:nvPr/>
        </p:nvCxnSpPr>
        <p:spPr>
          <a:xfrm>
            <a:off x="10646563" y="4948136"/>
            <a:ext cx="787641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2FFDFC-AB7B-4FEB-9BCB-5CDD06C99AAF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9750659" y="4948136"/>
            <a:ext cx="913156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324F89-9AE9-497F-8ECB-DD9A4DBCB0A5}"/>
              </a:ext>
            </a:extLst>
          </p:cNvPr>
          <p:cNvCxnSpPr>
            <a:cxnSpLocks/>
            <a:endCxn id="7" idx="1"/>
          </p:cNvCxnSpPr>
          <p:nvPr/>
        </p:nvCxnSpPr>
        <p:spPr>
          <a:xfrm flipH="1" flipV="1">
            <a:off x="9750659" y="4301053"/>
            <a:ext cx="887108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917A39E-A182-48AE-9BD1-6B3F859DBE1C}"/>
              </a:ext>
            </a:extLst>
          </p:cNvPr>
          <p:cNvSpPr/>
          <p:nvPr/>
        </p:nvSpPr>
        <p:spPr>
          <a:xfrm>
            <a:off x="9401986" y="4019335"/>
            <a:ext cx="2380891" cy="192369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4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Propagation – How Fires Spread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821"/>
            <a:ext cx="10515600" cy="4351338"/>
          </a:xfrm>
        </p:spPr>
        <p:txBody>
          <a:bodyPr/>
          <a:lstStyle/>
          <a:p>
            <a:r>
              <a:rPr lang="en-US" dirty="0"/>
              <a:t>Wind matters too, right? </a:t>
            </a:r>
          </a:p>
          <a:p>
            <a:pPr lvl="1"/>
            <a:r>
              <a:rPr lang="en-US" dirty="0"/>
              <a:t>Yes, but…..is it helping or hurting?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D4D544-D715-4C65-9160-A05E3A352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0" t="4213" r="14374" b="5304"/>
          <a:stretch/>
        </p:blipFill>
        <p:spPr>
          <a:xfrm>
            <a:off x="682752" y="2628241"/>
            <a:ext cx="5815584" cy="3650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5BEA32-AF5E-424D-A8E4-75B32FBB9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835" y="1466009"/>
            <a:ext cx="5203166" cy="539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1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1" y="18900"/>
            <a:ext cx="10515600" cy="1325563"/>
          </a:xfrm>
        </p:spPr>
        <p:txBody>
          <a:bodyPr/>
          <a:lstStyle/>
          <a:p>
            <a:r>
              <a:rPr lang="en-US" dirty="0"/>
              <a:t>Winds Are Pushing AND Providing Oxygen…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2B1656-B96D-44BC-81E4-4692EE3DE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29" y="1344464"/>
            <a:ext cx="6408192" cy="34163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6DD6E1-D19D-4B8B-8E90-DD2B3257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296" y="1335644"/>
            <a:ext cx="5505982" cy="344124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3B9DAE7-BD90-4335-8885-97B9DFF0C18B}"/>
              </a:ext>
            </a:extLst>
          </p:cNvPr>
          <p:cNvSpPr/>
          <p:nvPr/>
        </p:nvSpPr>
        <p:spPr>
          <a:xfrm rot="15977867">
            <a:off x="2237253" y="2871767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25DB16D-7E08-4EBC-BBC6-EFA075217D97}"/>
              </a:ext>
            </a:extLst>
          </p:cNvPr>
          <p:cNvSpPr/>
          <p:nvPr/>
        </p:nvSpPr>
        <p:spPr>
          <a:xfrm rot="3224458">
            <a:off x="732372" y="266706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CB620F7-E704-47FE-BE48-911A52DADE86}"/>
              </a:ext>
            </a:extLst>
          </p:cNvPr>
          <p:cNvSpPr/>
          <p:nvPr/>
        </p:nvSpPr>
        <p:spPr>
          <a:xfrm rot="17353910">
            <a:off x="7995495" y="4067338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AB08261-3DE3-4263-887C-46ABFAE40199}"/>
              </a:ext>
            </a:extLst>
          </p:cNvPr>
          <p:cNvSpPr/>
          <p:nvPr/>
        </p:nvSpPr>
        <p:spPr>
          <a:xfrm rot="3224458">
            <a:off x="7434757" y="2526857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04668B3-BDC2-4962-86ED-B89783B67FDF}"/>
              </a:ext>
            </a:extLst>
          </p:cNvPr>
          <p:cNvSpPr/>
          <p:nvPr/>
        </p:nvSpPr>
        <p:spPr>
          <a:xfrm rot="3224458">
            <a:off x="9820078" y="248359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9CFC6C7-52B2-4DAE-B5D2-752DB772A904}"/>
              </a:ext>
            </a:extLst>
          </p:cNvPr>
          <p:cNvSpPr/>
          <p:nvPr/>
        </p:nvSpPr>
        <p:spPr>
          <a:xfrm rot="17353910">
            <a:off x="10502499" y="3813821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F8AA6-8458-481C-9761-E0755CA50923}"/>
              </a:ext>
            </a:extLst>
          </p:cNvPr>
          <p:cNvSpPr txBox="1"/>
          <p:nvPr/>
        </p:nvSpPr>
        <p:spPr>
          <a:xfrm>
            <a:off x="665402" y="4951651"/>
            <a:ext cx="5580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It’s like a thunderstorm…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03D815-3324-447F-B132-699889188573}"/>
              </a:ext>
            </a:extLst>
          </p:cNvPr>
          <p:cNvSpPr txBox="1"/>
          <p:nvPr/>
        </p:nvSpPr>
        <p:spPr>
          <a:xfrm>
            <a:off x="7181088" y="4951650"/>
            <a:ext cx="447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…but it’s on fire!!!</a:t>
            </a:r>
          </a:p>
        </p:txBody>
      </p:sp>
    </p:spTree>
    <p:extLst>
      <p:ext uri="{BB962C8B-B14F-4D97-AF65-F5344CB8AC3E}">
        <p14:creationId xmlns:p14="http://schemas.microsoft.com/office/powerpoint/2010/main" val="4057329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The Bigger the Fire…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87AA296-4BF3-49A4-B9F8-8138E8C479F8}"/>
              </a:ext>
            </a:extLst>
          </p:cNvPr>
          <p:cNvSpPr/>
          <p:nvPr/>
        </p:nvSpPr>
        <p:spPr>
          <a:xfrm rot="16200000">
            <a:off x="1264286" y="1580457"/>
            <a:ext cx="2511553" cy="48841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AABC3-1FEF-4487-B6FD-724E29D5DC2F}"/>
              </a:ext>
            </a:extLst>
          </p:cNvPr>
          <p:cNvSpPr txBox="1"/>
          <p:nvPr/>
        </p:nvSpPr>
        <p:spPr>
          <a:xfrm>
            <a:off x="77982" y="3760926"/>
            <a:ext cx="44866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15,000 ft  @ 80 mph or more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035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higher levels of winds that will act upon 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C6862A-81AD-4198-BFBD-0B8D4D5DC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715" y="2102907"/>
            <a:ext cx="6214034" cy="454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94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035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First version is designed to show radiating heat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370176D-1F22-40B7-8E05-E4C9CB2E3443}"/>
              </a:ext>
            </a:extLst>
          </p:cNvPr>
          <p:cNvCxnSpPr>
            <a:cxnSpLocks/>
          </p:cNvCxnSpPr>
          <p:nvPr/>
        </p:nvCxnSpPr>
        <p:spPr>
          <a:xfrm>
            <a:off x="8364020" y="1171926"/>
            <a:ext cx="1500027" cy="8998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3925CD2-EB25-4662-8732-7BC6E6543676}"/>
              </a:ext>
            </a:extLst>
          </p:cNvPr>
          <p:cNvCxnSpPr>
            <a:cxnSpLocks/>
          </p:cNvCxnSpPr>
          <p:nvPr/>
        </p:nvCxnSpPr>
        <p:spPr>
          <a:xfrm>
            <a:off x="8712484" y="983621"/>
            <a:ext cx="1500027" cy="8998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E349BA-C149-417B-AE98-82CBBF8E7068}"/>
              </a:ext>
            </a:extLst>
          </p:cNvPr>
          <p:cNvCxnSpPr>
            <a:cxnSpLocks/>
          </p:cNvCxnSpPr>
          <p:nvPr/>
        </p:nvCxnSpPr>
        <p:spPr>
          <a:xfrm>
            <a:off x="7872144" y="2547622"/>
            <a:ext cx="1500027" cy="8998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9244E3-6DA8-4C78-9C2A-58516F7901BA}"/>
              </a:ext>
            </a:extLst>
          </p:cNvPr>
          <p:cNvCxnSpPr>
            <a:cxnSpLocks/>
          </p:cNvCxnSpPr>
          <p:nvPr/>
        </p:nvCxnSpPr>
        <p:spPr>
          <a:xfrm>
            <a:off x="8231312" y="1850604"/>
            <a:ext cx="1500027" cy="8998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938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035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Then we overlaid wind data on top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F2AEE4-9546-4D04-A179-5B6670DE16E9}"/>
              </a:ext>
            </a:extLst>
          </p:cNvPr>
          <p:cNvCxnSpPr>
            <a:cxnSpLocks/>
          </p:cNvCxnSpPr>
          <p:nvPr/>
        </p:nvCxnSpPr>
        <p:spPr>
          <a:xfrm>
            <a:off x="2115756" y="2648048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2A32A5-FD11-410D-897C-45C7657AB249}"/>
              </a:ext>
            </a:extLst>
          </p:cNvPr>
          <p:cNvCxnSpPr>
            <a:cxnSpLocks/>
          </p:cNvCxnSpPr>
          <p:nvPr/>
        </p:nvCxnSpPr>
        <p:spPr>
          <a:xfrm>
            <a:off x="2411994" y="2157472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25631C6-FD5C-47EE-8A40-4D3DD99932F9}"/>
              </a:ext>
            </a:extLst>
          </p:cNvPr>
          <p:cNvCxnSpPr>
            <a:cxnSpLocks/>
          </p:cNvCxnSpPr>
          <p:nvPr/>
        </p:nvCxnSpPr>
        <p:spPr>
          <a:xfrm>
            <a:off x="1819518" y="3138624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9525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66862" y="1477627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 will have different layers of wind and model vertical development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F2AEE4-9546-4D04-A179-5B6670DE16E9}"/>
              </a:ext>
            </a:extLst>
          </p:cNvPr>
          <p:cNvCxnSpPr>
            <a:cxnSpLocks/>
          </p:cNvCxnSpPr>
          <p:nvPr/>
        </p:nvCxnSpPr>
        <p:spPr>
          <a:xfrm>
            <a:off x="2229492" y="5705637"/>
            <a:ext cx="965046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A27F15-2D96-4F22-9055-3CA01EE290E4}"/>
              </a:ext>
            </a:extLst>
          </p:cNvPr>
          <p:cNvCxnSpPr>
            <a:cxnSpLocks/>
          </p:cNvCxnSpPr>
          <p:nvPr/>
        </p:nvCxnSpPr>
        <p:spPr>
          <a:xfrm>
            <a:off x="1890445" y="5169669"/>
            <a:ext cx="1304094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548070-6C80-431B-840A-92BE4A166F88}"/>
              </a:ext>
            </a:extLst>
          </p:cNvPr>
          <p:cNvCxnSpPr>
            <a:cxnSpLocks/>
          </p:cNvCxnSpPr>
          <p:nvPr/>
        </p:nvCxnSpPr>
        <p:spPr>
          <a:xfrm>
            <a:off x="258059" y="3174770"/>
            <a:ext cx="293648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3DC85-02CD-4069-849C-57DF65DAAE52}"/>
              </a:ext>
            </a:extLst>
          </p:cNvPr>
          <p:cNvCxnSpPr>
            <a:cxnSpLocks/>
          </p:cNvCxnSpPr>
          <p:nvPr/>
        </p:nvCxnSpPr>
        <p:spPr>
          <a:xfrm>
            <a:off x="842481" y="3676492"/>
            <a:ext cx="2352059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50F87B-CC0C-4F81-8ABD-DBC7AFD0654A}"/>
              </a:ext>
            </a:extLst>
          </p:cNvPr>
          <p:cNvCxnSpPr>
            <a:cxnSpLocks/>
          </p:cNvCxnSpPr>
          <p:nvPr/>
        </p:nvCxnSpPr>
        <p:spPr>
          <a:xfrm>
            <a:off x="1160980" y="4178213"/>
            <a:ext cx="2033561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D86225-0EE3-4477-9DFD-455090B765E5}"/>
              </a:ext>
            </a:extLst>
          </p:cNvPr>
          <p:cNvCxnSpPr>
            <a:cxnSpLocks/>
          </p:cNvCxnSpPr>
          <p:nvPr/>
        </p:nvCxnSpPr>
        <p:spPr>
          <a:xfrm>
            <a:off x="1397285" y="4721031"/>
            <a:ext cx="1797252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02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</TotalTime>
  <Words>188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Team Maven</vt:lpstr>
      <vt:lpstr>PowerPoint Presentation</vt:lpstr>
      <vt:lpstr>Propagation – How Fires Spread</vt:lpstr>
      <vt:lpstr>Propagation – How Fires Spread (cont.)</vt:lpstr>
      <vt:lpstr>Winds Are Pushing AND Providing Oxygen…</vt:lpstr>
      <vt:lpstr>The Bigger the Fire…</vt:lpstr>
      <vt:lpstr>We Started With a Model</vt:lpstr>
      <vt:lpstr>We Started With a Model</vt:lpstr>
      <vt:lpstr>We Started With a Model</vt:lpstr>
      <vt:lpstr>We Need Better Data… …and more Pi</vt:lpstr>
      <vt:lpstr>We Need Better Data…</vt:lpstr>
      <vt:lpstr>We Need Better Data…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F</dc:creator>
  <cp:lastModifiedBy>Steven F</cp:lastModifiedBy>
  <cp:revision>25</cp:revision>
  <dcterms:created xsi:type="dcterms:W3CDTF">2019-10-20T00:32:57Z</dcterms:created>
  <dcterms:modified xsi:type="dcterms:W3CDTF">2019-10-20T06:06:06Z</dcterms:modified>
</cp:coreProperties>
</file>

<file path=docProps/thumbnail.jpeg>
</file>